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Architects Daughter" panose="020B0604020202020204" charset="0"/>
      <p:regular r:id="rId14"/>
    </p:embeddedFont>
    <p:embeddedFont>
      <p:font typeface="Economica" panose="020B0604020202020204" charset="0"/>
      <p:regular r:id="rId15"/>
      <p:bold r:id="rId16"/>
      <p:italic r:id="rId17"/>
      <p:boldItalic r:id="rId18"/>
    </p:embeddedFont>
    <p:embeddedFont>
      <p:font typeface="Open Sans" panose="020B0604020202020204" charset="0"/>
      <p:regular r:id="rId19"/>
      <p:bold r:id="rId20"/>
      <p:italic r:id="rId21"/>
      <p:boldItalic r:id="rId22"/>
    </p:embeddedFont>
    <p:embeddedFont>
      <p:font typeface="Oswald" panose="020B0604020202020204" charset="0"/>
      <p:regular r:id="rId23"/>
      <p:bold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C35E61-7ACB-43F2-8B20-7DF8C0532F6C}" v="5" dt="2020-04-29T11:08:59.440"/>
  </p1510:revLst>
</p1510:revInfo>
</file>

<file path=ppt/tableStyles.xml><?xml version="1.0" encoding="utf-8"?>
<a:tblStyleLst xmlns:a="http://schemas.openxmlformats.org/drawingml/2006/main" def="{6CE40A9B-F8AB-4B7E-A6D7-9ECCD0AA6207}">
  <a:tblStyle styleId="{6CE40A9B-F8AB-4B7E-A6D7-9ECCD0AA6207}"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8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uise Nielsen" userId="24d5ed556aad6d65" providerId="LiveId" clId="{2BC35E61-7ACB-43F2-8B20-7DF8C0532F6C}"/>
    <pc:docChg chg="custSel modSld">
      <pc:chgData name="Louise Nielsen" userId="24d5ed556aad6d65" providerId="LiveId" clId="{2BC35E61-7ACB-43F2-8B20-7DF8C0532F6C}" dt="2020-04-29T11:08:59.440" v="5"/>
      <pc:docMkLst>
        <pc:docMk/>
      </pc:docMkLst>
      <pc:sldChg chg="addSp delSp modSp">
        <pc:chgData name="Louise Nielsen" userId="24d5ed556aad6d65" providerId="LiveId" clId="{2BC35E61-7ACB-43F2-8B20-7DF8C0532F6C}" dt="2020-04-29T11:08:59.440" v="5"/>
        <pc:sldMkLst>
          <pc:docMk/>
          <pc:sldMk cId="0" sldId="261"/>
        </pc:sldMkLst>
        <pc:spChg chg="add del mod">
          <ac:chgData name="Louise Nielsen" userId="24d5ed556aad6d65" providerId="LiveId" clId="{2BC35E61-7ACB-43F2-8B20-7DF8C0532F6C}" dt="2020-04-29T11:01:47.661" v="3"/>
          <ac:spMkLst>
            <pc:docMk/>
            <pc:sldMk cId="0" sldId="261"/>
            <ac:spMk id="2" creationId="{B53AEDFA-DA35-490A-A237-8E5E0CEB2895}"/>
          </ac:spMkLst>
        </pc:spChg>
        <pc:spChg chg="mod">
          <ac:chgData name="Louise Nielsen" userId="24d5ed556aad6d65" providerId="LiveId" clId="{2BC35E61-7ACB-43F2-8B20-7DF8C0532F6C}" dt="2020-04-29T11:08:59.440" v="5"/>
          <ac:spMkLst>
            <pc:docMk/>
            <pc:sldMk cId="0" sldId="261"/>
            <ac:spMk id="95" creationId="{00000000-0000-0000-0000-000000000000}"/>
          </ac:spMkLst>
        </pc:spChg>
        <pc:picChg chg="del">
          <ac:chgData name="Louise Nielsen" userId="24d5ed556aad6d65" providerId="LiveId" clId="{2BC35E61-7ACB-43F2-8B20-7DF8C0532F6C}" dt="2020-04-29T11:08:50.529" v="4" actId="478"/>
          <ac:picMkLst>
            <pc:docMk/>
            <pc:sldMk cId="0" sldId="261"/>
            <ac:picMk id="96" creationId="{00000000-0000-0000-0000-000000000000}"/>
          </ac:picMkLst>
        </pc:picChg>
      </pc:sldChg>
    </pc:docChg>
  </pc:docChgLst>
</pc:chgInfo>
</file>

<file path=ppt/media/image1.png>
</file>

<file path=ppt/media/image2.png>
</file>

<file path=ppt/media/image3.jp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74aa2fd6b2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74aa2fd6b2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84043c4a44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84043c4a4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74aa2fd6b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74aa2fd6b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74aa2fd6b2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74aa2fd6b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we have the sketch for our idea</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74aa2fd6b2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74aa2fd6b2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we see our circuit diagram, which describes the prototype in more detail</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74aa2fd6b2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74aa2fd6b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74aa2fd6b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74aa2fd6b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74aa2fd6b2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74aa2fd6b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4aa2fd6b2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4aa2fd6b2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Add images to show each of the states and then basically explain them as they stand here, with a bit different wording.</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74aa2fd6b2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74aa2fd6b2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Before the evaluation, we collected consent forms from all participants, a short manuscript for the interviewer was also created, to keep each of the interview processes as similar as possible. The evaluation was conducted online, through discord and an online whiteboard. We recorded it by open broadcaster service as well as took notes during the evaluation.</a:t>
            </a:r>
            <a:endParaRPr/>
          </a:p>
          <a:p>
            <a:pPr marL="0" lvl="0" indent="0" algn="l" rtl="0">
              <a:spcBef>
                <a:spcPts val="0"/>
              </a:spcBef>
              <a:spcAft>
                <a:spcPts val="0"/>
              </a:spcAft>
              <a:buClr>
                <a:schemeClr val="dk1"/>
              </a:buClr>
              <a:buSzPts val="1100"/>
              <a:buFont typeface="Arial"/>
              <a:buNone/>
            </a:pPr>
            <a:r>
              <a:rPr lang="en"/>
              <a:t>Firstly, we used the standard opener from Nicol, Gomoll. Afterwards we introduced the sketch (as seen here), where we explained what each of the parts are and then we asked them to go through it all and explain to us how they thought it was supposed to work together. If they had missed anything we would follow up with a few preplanned questions. Lastly, we asked them if they had anything they were uncertain of, or if they had anything they forgot to say or just thought of.</a:t>
            </a:r>
            <a:endParaRPr i="1"/>
          </a:p>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4013" y="756700"/>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1" name="Google Shape;11;p2"/>
          <p:cNvSpPr/>
          <p:nvPr/>
        </p:nvSpPr>
        <p:spPr>
          <a:xfrm rot="10800000">
            <a:off x="5318350" y="32667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2" name="Google Shape;12;p2"/>
          <p:cNvSpPr txBox="1">
            <a:spLocks noGrp="1"/>
          </p:cNvSpPr>
          <p:nvPr>
            <p:ph type="ctrTitle"/>
          </p:nvPr>
        </p:nvSpPr>
        <p:spPr>
          <a:xfrm>
            <a:off x="3044700" y="1444255"/>
            <a:ext cx="3054600" cy="15372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3" name="Google Shape;13;p2"/>
          <p:cNvSpPr txBox="1">
            <a:spLocks noGrp="1"/>
          </p:cNvSpPr>
          <p:nvPr>
            <p:ph type="subTitle" idx="1"/>
          </p:nvPr>
        </p:nvSpPr>
        <p:spPr>
          <a:xfrm>
            <a:off x="3044700" y="3116580"/>
            <a:ext cx="3054600" cy="701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1"/>
          <p:cNvSpPr txBox="1">
            <a:spLocks noGrp="1"/>
          </p:cNvSpPr>
          <p:nvPr>
            <p:ph type="title" hasCustomPrompt="1"/>
          </p:nvPr>
        </p:nvSpPr>
        <p:spPr>
          <a:xfrm>
            <a:off x="311700" y="957125"/>
            <a:ext cx="8520600" cy="2128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a:spLocks noGrp="1"/>
          </p:cNvSpPr>
          <p:nvPr>
            <p:ph type="body" idx="1"/>
          </p:nvPr>
        </p:nvSpPr>
        <p:spPr>
          <a:xfrm>
            <a:off x="311700" y="3162000"/>
            <a:ext cx="85206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flipH="1">
            <a:off x="7595938" y="4602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7" name="Google Shape;17;p3"/>
          <p:cNvSpPr/>
          <p:nvPr/>
        </p:nvSpPr>
        <p:spPr>
          <a:xfrm rot="10800000" flipH="1">
            <a:off x="466425" y="35583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8" name="Google Shape;18;p3"/>
          <p:cNvSpPr txBox="1">
            <a:spLocks noGrp="1"/>
          </p:cNvSpPr>
          <p:nvPr>
            <p:ph type="title"/>
          </p:nvPr>
        </p:nvSpPr>
        <p:spPr>
          <a:xfrm>
            <a:off x="773700" y="1806450"/>
            <a:ext cx="7596600" cy="1530600"/>
          </a:xfrm>
          <a:prstGeom prst="rect">
            <a:avLst/>
          </a:prstGeom>
        </p:spPr>
        <p:txBody>
          <a:bodyPr spcFirstLastPara="1" wrap="square" lIns="91425" tIns="91425" rIns="91425" bIns="91425" anchor="ctr" anchorCtr="0">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4"/>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7" name="Google Shape;27;p5"/>
          <p:cNvSpPr txBox="1">
            <a:spLocks noGrp="1"/>
          </p:cNvSpPr>
          <p:nvPr>
            <p:ph type="body" idx="1"/>
          </p:nvPr>
        </p:nvSpPr>
        <p:spPr>
          <a:xfrm>
            <a:off x="311700" y="1225225"/>
            <a:ext cx="3999900" cy="3354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body" idx="2"/>
          </p:nvPr>
        </p:nvSpPr>
        <p:spPr>
          <a:xfrm>
            <a:off x="4832400" y="1225225"/>
            <a:ext cx="3999900" cy="3354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5" name="Google Shape;35;p7"/>
          <p:cNvSpPr txBox="1">
            <a:spLocks noGrp="1"/>
          </p:cNvSpPr>
          <p:nvPr>
            <p:ph type="body" idx="1"/>
          </p:nvPr>
        </p:nvSpPr>
        <p:spPr>
          <a:xfrm>
            <a:off x="311700" y="1399400"/>
            <a:ext cx="2808000" cy="27849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6" name="Google Shape;36;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8"/>
          <p:cNvSpPr txBox="1">
            <a:spLocks noGrp="1"/>
          </p:cNvSpPr>
          <p:nvPr>
            <p:ph type="title"/>
          </p:nvPr>
        </p:nvSpPr>
        <p:spPr>
          <a:xfrm>
            <a:off x="490250" y="450150"/>
            <a:ext cx="5878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43;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4" name="Google Shape;44;p9"/>
          <p:cNvSpPr txBox="1">
            <a:spLocks noGrp="1"/>
          </p:cNvSpPr>
          <p:nvPr>
            <p:ph type="title"/>
          </p:nvPr>
        </p:nvSpPr>
        <p:spPr>
          <a:xfrm>
            <a:off x="265500" y="929275"/>
            <a:ext cx="4045200" cy="17862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a:endParaRPr/>
          </a:p>
        </p:txBody>
      </p:sp>
      <p:sp>
        <p:nvSpPr>
          <p:cNvPr id="45" name="Google Shape;45;p9"/>
          <p:cNvSpPr txBox="1">
            <a:spLocks noGrp="1"/>
          </p:cNvSpPr>
          <p:nvPr>
            <p:ph type="subTitle" idx="1"/>
          </p:nvPr>
        </p:nvSpPr>
        <p:spPr>
          <a:xfrm>
            <a:off x="265500" y="2769001"/>
            <a:ext cx="4045200" cy="1574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a:endParaRPr/>
          </a:p>
        </p:txBody>
      </p:sp>
      <p:sp>
        <p:nvSpPr>
          <p:cNvPr id="46" name="Google Shape;46;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7" name="Google Shape;4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9500" y="421892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a:endParaRP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‹nr.›</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lux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15925"/>
            <a:ext cx="8520600" cy="8313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a:endParaRPr/>
          </a:p>
        </p:txBody>
      </p:sp>
      <p:sp>
        <p:nvSpPr>
          <p:cNvPr id="7" name="Google Shape;7;p1"/>
          <p:cNvSpPr txBox="1">
            <a:spLocks noGrp="1"/>
          </p:cNvSpPr>
          <p:nvPr>
            <p:ph type="body" idx="1"/>
          </p:nvPr>
        </p:nvSpPr>
        <p:spPr>
          <a:xfrm>
            <a:off x="311700" y="1225225"/>
            <a:ext cx="8520600" cy="3354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
              <a:t>‹nr.›</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www.youtube.com/watch?v=KwtzAa93t0E"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txBox="1">
            <a:spLocks noGrp="1"/>
          </p:cNvSpPr>
          <p:nvPr>
            <p:ph type="ctrTitle"/>
          </p:nvPr>
        </p:nvSpPr>
        <p:spPr>
          <a:xfrm>
            <a:off x="3044700" y="1444255"/>
            <a:ext cx="3054600" cy="153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MTA-20438</a:t>
            </a:r>
            <a:endParaRPr/>
          </a:p>
        </p:txBody>
      </p:sp>
      <p:sp>
        <p:nvSpPr>
          <p:cNvPr id="63" name="Google Shape;63;p13"/>
          <p:cNvSpPr txBox="1">
            <a:spLocks noGrp="1"/>
          </p:cNvSpPr>
          <p:nvPr>
            <p:ph type="subTitle" idx="1"/>
          </p:nvPr>
        </p:nvSpPr>
        <p:spPr>
          <a:xfrm>
            <a:off x="3044700" y="3116580"/>
            <a:ext cx="3054600" cy="70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PID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graphicFrame>
        <p:nvGraphicFramePr>
          <p:cNvPr id="128" name="Google Shape;128;p22"/>
          <p:cNvGraphicFramePr/>
          <p:nvPr/>
        </p:nvGraphicFramePr>
        <p:xfrm>
          <a:off x="457200" y="199250"/>
          <a:ext cx="3000000" cy="3000000"/>
        </p:xfrm>
        <a:graphic>
          <a:graphicData uri="http://schemas.openxmlformats.org/drawingml/2006/table">
            <a:tbl>
              <a:tblPr>
                <a:noFill/>
                <a:tableStyleId>{6CE40A9B-F8AB-4B7E-A6D7-9ECCD0AA6207}</a:tableStyleId>
              </a:tblPr>
              <a:tblGrid>
                <a:gridCol w="2057400">
                  <a:extLst>
                    <a:ext uri="{9D8B030D-6E8A-4147-A177-3AD203B41FA5}">
                      <a16:colId xmlns:a16="http://schemas.microsoft.com/office/drawing/2014/main" val="20000"/>
                    </a:ext>
                  </a:extLst>
                </a:gridCol>
                <a:gridCol w="2057400">
                  <a:extLst>
                    <a:ext uri="{9D8B030D-6E8A-4147-A177-3AD203B41FA5}">
                      <a16:colId xmlns:a16="http://schemas.microsoft.com/office/drawing/2014/main" val="20001"/>
                    </a:ext>
                  </a:extLst>
                </a:gridCol>
                <a:gridCol w="2057400">
                  <a:extLst>
                    <a:ext uri="{9D8B030D-6E8A-4147-A177-3AD203B41FA5}">
                      <a16:colId xmlns:a16="http://schemas.microsoft.com/office/drawing/2014/main" val="20002"/>
                    </a:ext>
                  </a:extLst>
                </a:gridCol>
                <a:gridCol w="2057400">
                  <a:extLst>
                    <a:ext uri="{9D8B030D-6E8A-4147-A177-3AD203B41FA5}">
                      <a16:colId xmlns:a16="http://schemas.microsoft.com/office/drawing/2014/main" val="20003"/>
                    </a:ext>
                  </a:extLst>
                </a:gridCol>
              </a:tblGrid>
              <a:tr h="457200">
                <a:tc>
                  <a:txBody>
                    <a:bodyPr/>
                    <a:lstStyle/>
                    <a:p>
                      <a:pPr marL="0" lvl="0" indent="0" algn="l" rtl="0">
                        <a:spcBef>
                          <a:spcPts val="0"/>
                        </a:spcBef>
                        <a:spcAft>
                          <a:spcPts val="0"/>
                        </a:spcAft>
                        <a:buNone/>
                      </a:pPr>
                      <a:r>
                        <a:rPr lang="en"/>
                        <a:t>State</a:t>
                      </a:r>
                      <a:endParaRPr/>
                    </a:p>
                  </a:txBody>
                  <a:tcPr marL="91425" marR="91425" marT="91425" marB="91425"/>
                </a:tc>
                <a:tc>
                  <a:txBody>
                    <a:bodyPr/>
                    <a:lstStyle/>
                    <a:p>
                      <a:pPr marL="0" lvl="0" indent="0" algn="l" rtl="0">
                        <a:lnSpc>
                          <a:spcPct val="115000"/>
                        </a:lnSpc>
                        <a:spcBef>
                          <a:spcPts val="0"/>
                        </a:spcBef>
                        <a:spcAft>
                          <a:spcPts val="0"/>
                        </a:spcAft>
                        <a:buNone/>
                      </a:pPr>
                      <a:r>
                        <a:rPr lang="en" sz="1100">
                          <a:latin typeface="Oswald"/>
                          <a:ea typeface="Oswald"/>
                          <a:cs typeface="Oswald"/>
                          <a:sym typeface="Oswald"/>
                        </a:rPr>
                        <a:t>Run-time</a:t>
                      </a:r>
                      <a:endParaRPr sz="1100">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None/>
                      </a:pPr>
                      <a:r>
                        <a:rPr lang="en" sz="1100">
                          <a:latin typeface="Oswald"/>
                          <a:ea typeface="Oswald"/>
                          <a:cs typeface="Oswald"/>
                          <a:sym typeface="Oswald"/>
                        </a:rPr>
                        <a:t>Participants perceived</a:t>
                      </a:r>
                      <a:endParaRPr sz="1100">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None/>
                      </a:pPr>
                      <a:r>
                        <a:rPr lang="en" sz="1100">
                          <a:latin typeface="Oswald"/>
                          <a:ea typeface="Oswald"/>
                          <a:cs typeface="Oswald"/>
                          <a:sym typeface="Oswald"/>
                        </a:rPr>
                        <a:t>Feedback</a:t>
                      </a:r>
                      <a:endParaRPr sz="1100">
                        <a:latin typeface="Oswald"/>
                        <a:ea typeface="Oswald"/>
                        <a:cs typeface="Oswald"/>
                        <a:sym typeface="Oswald"/>
                      </a:endParaRPr>
                    </a:p>
                  </a:txBody>
                  <a:tcPr marL="91425" marR="91425" marT="91425" marB="91425"/>
                </a:tc>
                <a:extLst>
                  <a:ext uri="{0D108BD9-81ED-4DB2-BD59-A6C34878D82A}">
                    <a16:rowId xmlns:a16="http://schemas.microsoft.com/office/drawing/2014/main" val="10000"/>
                  </a:ext>
                </a:extLst>
              </a:tr>
              <a:tr h="609600">
                <a:tc>
                  <a:txBody>
                    <a:bodyPr/>
                    <a:lstStyle/>
                    <a:p>
                      <a:pPr marL="0" lvl="0" indent="0" algn="l" rtl="0">
                        <a:lnSpc>
                          <a:spcPct val="115000"/>
                        </a:lnSpc>
                        <a:spcBef>
                          <a:spcPts val="0"/>
                        </a:spcBef>
                        <a:spcAft>
                          <a:spcPts val="0"/>
                        </a:spcAft>
                        <a:buNone/>
                      </a:pPr>
                      <a:r>
                        <a:rPr lang="en" sz="1100">
                          <a:latin typeface="Oswald"/>
                          <a:ea typeface="Oswald"/>
                          <a:cs typeface="Oswald"/>
                          <a:sym typeface="Oswald"/>
                        </a:rPr>
                        <a:t>Affordance</a:t>
                      </a:r>
                      <a:endParaRPr sz="1100">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None/>
                      </a:pPr>
                      <a:r>
                        <a:rPr lang="en" sz="1100">
                          <a:latin typeface="Oswald"/>
                          <a:ea typeface="Oswald"/>
                          <a:cs typeface="Oswald"/>
                          <a:sym typeface="Oswald"/>
                        </a:rPr>
                        <a:t>Joystick movable in any direction, coloured LEDs in four directions surrounding joystick.</a:t>
                      </a:r>
                      <a:endParaRPr sz="1100">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Clr>
                          <a:schemeClr val="dk1"/>
                        </a:buClr>
                        <a:buSzPts val="1100"/>
                        <a:buFont typeface="Arial"/>
                        <a:buNone/>
                      </a:pPr>
                      <a:r>
                        <a:rPr lang="en" sz="1100">
                          <a:solidFill>
                            <a:schemeClr val="dk1"/>
                          </a:solidFill>
                          <a:latin typeface="Oswald"/>
                          <a:ea typeface="Oswald"/>
                          <a:cs typeface="Oswald"/>
                          <a:sym typeface="Oswald"/>
                        </a:rPr>
                        <a:t>Joystick movable in any direction, coloured LEDs in four directions surrounding joystick.</a:t>
                      </a:r>
                      <a:endParaRPr sz="1100">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None/>
                      </a:pPr>
                      <a:r>
                        <a:rPr lang="en" sz="1100">
                          <a:latin typeface="Oswald"/>
                          <a:ea typeface="Oswald"/>
                          <a:cs typeface="Oswald"/>
                          <a:sym typeface="Oswald"/>
                        </a:rPr>
                        <a:t>“What happens if I move diagonally?”</a:t>
                      </a:r>
                      <a:endParaRPr sz="1100">
                        <a:latin typeface="Oswald"/>
                        <a:ea typeface="Oswald"/>
                        <a:cs typeface="Oswald"/>
                        <a:sym typeface="Oswald"/>
                      </a:endParaRPr>
                    </a:p>
                    <a:p>
                      <a:pPr marL="0" lvl="0" indent="0" algn="l" rtl="0">
                        <a:lnSpc>
                          <a:spcPct val="115000"/>
                        </a:lnSpc>
                        <a:spcBef>
                          <a:spcPts val="0"/>
                        </a:spcBef>
                        <a:spcAft>
                          <a:spcPts val="0"/>
                        </a:spcAft>
                        <a:buNone/>
                      </a:pPr>
                      <a:endParaRPr sz="1100">
                        <a:latin typeface="Oswald"/>
                        <a:ea typeface="Oswald"/>
                        <a:cs typeface="Oswald"/>
                        <a:sym typeface="Oswald"/>
                      </a:endParaRPr>
                    </a:p>
                  </a:txBody>
                  <a:tcPr marL="91425" marR="91425" marT="91425" marB="91425"/>
                </a:tc>
                <a:extLst>
                  <a:ext uri="{0D108BD9-81ED-4DB2-BD59-A6C34878D82A}">
                    <a16:rowId xmlns:a16="http://schemas.microsoft.com/office/drawing/2014/main" val="10001"/>
                  </a:ext>
                </a:extLst>
              </a:tr>
              <a:tr h="609600">
                <a:tc>
                  <a:txBody>
                    <a:bodyPr/>
                    <a:lstStyle/>
                    <a:p>
                      <a:pPr marL="0" lvl="0" indent="0" algn="l" rtl="0">
                        <a:lnSpc>
                          <a:spcPct val="115000"/>
                        </a:lnSpc>
                        <a:spcBef>
                          <a:spcPts val="0"/>
                        </a:spcBef>
                        <a:spcAft>
                          <a:spcPts val="0"/>
                        </a:spcAft>
                        <a:buNone/>
                      </a:pPr>
                      <a:r>
                        <a:rPr lang="en" sz="1100">
                          <a:latin typeface="Oswald"/>
                          <a:ea typeface="Oswald"/>
                          <a:cs typeface="Oswald"/>
                          <a:sym typeface="Oswald"/>
                        </a:rPr>
                        <a:t>Signifier</a:t>
                      </a:r>
                      <a:endParaRPr sz="1100">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None/>
                      </a:pPr>
                      <a:r>
                        <a:rPr lang="en" sz="1100">
                          <a:latin typeface="Oswald"/>
                          <a:ea typeface="Oswald"/>
                          <a:cs typeface="Oswald"/>
                          <a:sym typeface="Oswald"/>
                        </a:rPr>
                        <a:t>LED light up to indicate which direction joystick should be moved.</a:t>
                      </a:r>
                      <a:endParaRPr sz="1100">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Clr>
                          <a:schemeClr val="dk1"/>
                        </a:buClr>
                        <a:buSzPts val="1100"/>
                        <a:buFont typeface="Arial"/>
                        <a:buNone/>
                      </a:pPr>
                      <a:r>
                        <a:rPr lang="en" sz="1100">
                          <a:solidFill>
                            <a:schemeClr val="dk1"/>
                          </a:solidFill>
                          <a:latin typeface="Oswald"/>
                          <a:ea typeface="Oswald"/>
                          <a:cs typeface="Oswald"/>
                          <a:sym typeface="Oswald"/>
                        </a:rPr>
                        <a:t>LED light up to indicate which pattern the joystick should be moved.</a:t>
                      </a:r>
                      <a:endParaRPr sz="1100">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None/>
                      </a:pPr>
                      <a:r>
                        <a:rPr lang="en" sz="1100">
                          <a:latin typeface="Oswald"/>
                          <a:ea typeface="Oswald"/>
                          <a:cs typeface="Oswald"/>
                          <a:sym typeface="Oswald"/>
                        </a:rPr>
                        <a:t>Conflicted. Two participants would like the LEDs to be arranged in the same order on the joystick, Two like the fact that they are in different order.</a:t>
                      </a:r>
                      <a:endParaRPr sz="1100">
                        <a:latin typeface="Oswald"/>
                        <a:ea typeface="Oswald"/>
                        <a:cs typeface="Oswald"/>
                        <a:sym typeface="Oswald"/>
                      </a:endParaRPr>
                    </a:p>
                  </a:txBody>
                  <a:tcPr marL="91425" marR="91425" marT="91425" marB="91425"/>
                </a:tc>
                <a:extLst>
                  <a:ext uri="{0D108BD9-81ED-4DB2-BD59-A6C34878D82A}">
                    <a16:rowId xmlns:a16="http://schemas.microsoft.com/office/drawing/2014/main" val="10002"/>
                  </a:ext>
                </a:extLst>
              </a:tr>
              <a:tr h="609600">
                <a:tc>
                  <a:txBody>
                    <a:bodyPr/>
                    <a:lstStyle/>
                    <a:p>
                      <a:pPr marL="0" lvl="0" indent="0" algn="l" rtl="0">
                        <a:lnSpc>
                          <a:spcPct val="115000"/>
                        </a:lnSpc>
                        <a:spcBef>
                          <a:spcPts val="0"/>
                        </a:spcBef>
                        <a:spcAft>
                          <a:spcPts val="0"/>
                        </a:spcAft>
                        <a:buNone/>
                      </a:pPr>
                      <a:r>
                        <a:rPr lang="en" sz="1100">
                          <a:latin typeface="Oswald"/>
                          <a:ea typeface="Oswald"/>
                          <a:cs typeface="Oswald"/>
                          <a:sym typeface="Oswald"/>
                        </a:rPr>
                        <a:t>Feed-forward</a:t>
                      </a:r>
                      <a:endParaRPr sz="1100">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None/>
                      </a:pPr>
                      <a:r>
                        <a:rPr lang="en" sz="1100">
                          <a:latin typeface="Oswald"/>
                          <a:ea typeface="Oswald"/>
                          <a:cs typeface="Oswald"/>
                          <a:sym typeface="Oswald"/>
                        </a:rPr>
                        <a:t>Game explained by audio before movement</a:t>
                      </a:r>
                      <a:endParaRPr sz="1100">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Clr>
                          <a:schemeClr val="dk1"/>
                        </a:buClr>
                        <a:buSzPts val="1100"/>
                        <a:buFont typeface="Arial"/>
                        <a:buNone/>
                      </a:pPr>
                      <a:r>
                        <a:rPr lang="en" sz="1100">
                          <a:solidFill>
                            <a:schemeClr val="dk1"/>
                          </a:solidFill>
                          <a:latin typeface="Oswald"/>
                          <a:ea typeface="Oswald"/>
                          <a:cs typeface="Oswald"/>
                          <a:sym typeface="Oswald"/>
                        </a:rPr>
                        <a:t>None </a:t>
                      </a:r>
                      <a:endParaRPr sz="1100">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None/>
                      </a:pPr>
                      <a:r>
                        <a:rPr lang="en" sz="1100">
                          <a:latin typeface="Oswald"/>
                          <a:ea typeface="Oswald"/>
                          <a:cs typeface="Oswald"/>
                          <a:sym typeface="Oswald"/>
                        </a:rPr>
                        <a:t>Two participants thought that LEDs will turn on as a reaction when the joystick is moved.</a:t>
                      </a:r>
                      <a:endParaRPr sz="1100">
                        <a:latin typeface="Oswald"/>
                        <a:ea typeface="Oswald"/>
                        <a:cs typeface="Oswald"/>
                        <a:sym typeface="Oswald"/>
                      </a:endParaRPr>
                    </a:p>
                  </a:txBody>
                  <a:tcPr marL="91425" marR="91425" marT="91425" marB="91425"/>
                </a:tc>
                <a:extLst>
                  <a:ext uri="{0D108BD9-81ED-4DB2-BD59-A6C34878D82A}">
                    <a16:rowId xmlns:a16="http://schemas.microsoft.com/office/drawing/2014/main" val="10003"/>
                  </a:ext>
                </a:extLst>
              </a:tr>
              <a:tr h="609600">
                <a:tc>
                  <a:txBody>
                    <a:bodyPr/>
                    <a:lstStyle/>
                    <a:p>
                      <a:pPr marL="0" lvl="0" indent="0" algn="l" rtl="0">
                        <a:lnSpc>
                          <a:spcPct val="115000"/>
                        </a:lnSpc>
                        <a:spcBef>
                          <a:spcPts val="0"/>
                        </a:spcBef>
                        <a:spcAft>
                          <a:spcPts val="0"/>
                        </a:spcAft>
                        <a:buNone/>
                      </a:pPr>
                      <a:r>
                        <a:rPr lang="en" sz="1100">
                          <a:latin typeface="Oswald"/>
                          <a:ea typeface="Oswald"/>
                          <a:cs typeface="Oswald"/>
                          <a:sym typeface="Oswald"/>
                        </a:rPr>
                        <a:t>Feedback</a:t>
                      </a:r>
                      <a:endParaRPr sz="1100">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None/>
                      </a:pPr>
                      <a:r>
                        <a:rPr lang="en" sz="1100">
                          <a:latin typeface="Oswald"/>
                          <a:ea typeface="Oswald"/>
                          <a:cs typeface="Oswald"/>
                          <a:sym typeface="Oswald"/>
                        </a:rPr>
                        <a:t>Number display incrementing, when correct movement of joystick is made.</a:t>
                      </a:r>
                      <a:endParaRPr sz="1100">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Clr>
                          <a:schemeClr val="dk1"/>
                        </a:buClr>
                        <a:buSzPts val="1100"/>
                        <a:buFont typeface="Arial"/>
                        <a:buNone/>
                      </a:pPr>
                      <a:r>
                        <a:rPr lang="en" sz="1100">
                          <a:solidFill>
                            <a:schemeClr val="dk1"/>
                          </a:solidFill>
                          <a:latin typeface="Oswald"/>
                          <a:ea typeface="Oswald"/>
                          <a:cs typeface="Oswald"/>
                          <a:sym typeface="Oswald"/>
                        </a:rPr>
                        <a:t>Number display incrementing, when correct movement of joystick is made. Two participants unsure.</a:t>
                      </a:r>
                      <a:endParaRPr sz="1100">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Clr>
                          <a:schemeClr val="dk1"/>
                        </a:buClr>
                        <a:buSzPts val="1100"/>
                        <a:buFont typeface="Arial"/>
                        <a:buNone/>
                      </a:pPr>
                      <a:r>
                        <a:rPr lang="en" sz="1100" i="1">
                          <a:solidFill>
                            <a:schemeClr val="dk1"/>
                          </a:solidFill>
                          <a:latin typeface="Oswald"/>
                          <a:ea typeface="Oswald"/>
                          <a:cs typeface="Oswald"/>
                          <a:sym typeface="Oswald"/>
                        </a:rPr>
                        <a:t>“If it’s meant to see how good your reflexes are then it’s more relevant to measure time, that’s more appropriate I think” </a:t>
                      </a:r>
                      <a:endParaRPr sz="1000">
                        <a:latin typeface="Oswald"/>
                        <a:ea typeface="Oswald"/>
                        <a:cs typeface="Oswald"/>
                        <a:sym typeface="Oswald"/>
                      </a:endParaRPr>
                    </a:p>
                  </a:txBody>
                  <a:tcPr marL="91425" marR="91425" marT="91425" marB="91425"/>
                </a:tc>
                <a:extLst>
                  <a:ext uri="{0D108BD9-81ED-4DB2-BD59-A6C34878D82A}">
                    <a16:rowId xmlns:a16="http://schemas.microsoft.com/office/drawing/2014/main" val="10004"/>
                  </a:ext>
                </a:extLst>
              </a:tr>
              <a:tr h="609600">
                <a:tc>
                  <a:txBody>
                    <a:bodyPr/>
                    <a:lstStyle/>
                    <a:p>
                      <a:pPr marL="0" lvl="0" indent="0" algn="l" rtl="0">
                        <a:lnSpc>
                          <a:spcPct val="115000"/>
                        </a:lnSpc>
                        <a:spcBef>
                          <a:spcPts val="0"/>
                        </a:spcBef>
                        <a:spcAft>
                          <a:spcPts val="0"/>
                        </a:spcAft>
                        <a:buNone/>
                      </a:pPr>
                      <a:r>
                        <a:rPr lang="en" sz="1100">
                          <a:latin typeface="Oswald"/>
                          <a:ea typeface="Oswald"/>
                          <a:cs typeface="Oswald"/>
                          <a:sym typeface="Oswald"/>
                        </a:rPr>
                        <a:t>Indicator</a:t>
                      </a:r>
                      <a:endParaRPr sz="1100">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None/>
                      </a:pPr>
                      <a:r>
                        <a:rPr lang="en" sz="1100">
                          <a:latin typeface="Oswald"/>
                          <a:ea typeface="Oswald"/>
                          <a:cs typeface="Oswald"/>
                          <a:sym typeface="Oswald"/>
                        </a:rPr>
                        <a:t>LED shuts off and new LED light up.</a:t>
                      </a:r>
                      <a:endParaRPr sz="1100">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None/>
                      </a:pPr>
                      <a:r>
                        <a:rPr lang="en" sz="1100">
                          <a:latin typeface="Oswald"/>
                          <a:ea typeface="Oswald"/>
                          <a:cs typeface="Oswald"/>
                          <a:sym typeface="Oswald"/>
                        </a:rPr>
                        <a:t>LEDs light up in a new pattern</a:t>
                      </a:r>
                      <a:endParaRPr sz="1100">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None/>
                      </a:pPr>
                      <a:r>
                        <a:rPr lang="en" sz="1100">
                          <a:latin typeface="Oswald"/>
                          <a:ea typeface="Oswald"/>
                          <a:cs typeface="Oswald"/>
                          <a:sym typeface="Oswald"/>
                        </a:rPr>
                        <a:t>No comments. This part was clear for participants.</a:t>
                      </a:r>
                      <a:endParaRPr sz="1100">
                        <a:latin typeface="Oswald"/>
                        <a:ea typeface="Oswald"/>
                        <a:cs typeface="Oswald"/>
                        <a:sym typeface="Oswald"/>
                      </a:endParaRPr>
                    </a:p>
                    <a:p>
                      <a:pPr marL="0" lvl="0" indent="0" algn="l" rtl="0">
                        <a:lnSpc>
                          <a:spcPct val="115000"/>
                        </a:lnSpc>
                        <a:spcBef>
                          <a:spcPts val="0"/>
                        </a:spcBef>
                        <a:spcAft>
                          <a:spcPts val="0"/>
                        </a:spcAft>
                        <a:buNone/>
                      </a:pPr>
                      <a:endParaRPr sz="1100">
                        <a:latin typeface="Oswald"/>
                        <a:ea typeface="Oswald"/>
                        <a:cs typeface="Oswald"/>
                        <a:sym typeface="Oswald"/>
                      </a:endParaRPr>
                    </a:p>
                  </a:txBody>
                  <a:tcPr marL="91425" marR="91425" marT="91425" marB="91425"/>
                </a:tc>
                <a:extLst>
                  <a:ext uri="{0D108BD9-81ED-4DB2-BD59-A6C34878D82A}">
                    <a16:rowId xmlns:a16="http://schemas.microsoft.com/office/drawing/2014/main" val="10005"/>
                  </a:ext>
                </a:extLst>
              </a:tr>
              <a:tr h="676275">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lnSpc>
                          <a:spcPct val="115000"/>
                        </a:lnSpc>
                        <a:spcBef>
                          <a:spcPts val="0"/>
                        </a:spcBef>
                        <a:spcAft>
                          <a:spcPts val="0"/>
                        </a:spcAft>
                        <a:buNone/>
                      </a:pPr>
                      <a:endParaRPr sz="1100">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None/>
                      </a:pPr>
                      <a:endParaRPr sz="1100">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None/>
                      </a:pPr>
                      <a:endParaRPr sz="1100">
                        <a:latin typeface="Oswald"/>
                        <a:ea typeface="Oswald"/>
                        <a:cs typeface="Oswald"/>
                        <a:sym typeface="Oswald"/>
                      </a:endParaRPr>
                    </a:p>
                  </a:txBody>
                  <a:tcPr marL="91425" marR="91425" marT="91425" marB="91425"/>
                </a:tc>
                <a:extLst>
                  <a:ext uri="{0D108BD9-81ED-4DB2-BD59-A6C34878D82A}">
                    <a16:rowId xmlns:a16="http://schemas.microsoft.com/office/drawing/2014/main" val="10006"/>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3"/>
          <p:cNvSpPr txBox="1"/>
          <p:nvPr/>
        </p:nvSpPr>
        <p:spPr>
          <a:xfrm>
            <a:off x="151500" y="612725"/>
            <a:ext cx="2899800" cy="57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User Perceived state model charts</a:t>
            </a:r>
            <a:endParaRPr/>
          </a:p>
        </p:txBody>
      </p:sp>
      <p:sp>
        <p:nvSpPr>
          <p:cNvPr id="134" name="Google Shape;134;p23"/>
          <p:cNvSpPr txBox="1"/>
          <p:nvPr/>
        </p:nvSpPr>
        <p:spPr>
          <a:xfrm>
            <a:off x="4726900" y="612725"/>
            <a:ext cx="2899800" cy="57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Intended state model chart</a:t>
            </a:r>
            <a:endParaRPr/>
          </a:p>
        </p:txBody>
      </p:sp>
      <p:pic>
        <p:nvPicPr>
          <p:cNvPr id="135" name="Google Shape;135;p23"/>
          <p:cNvPicPr preferRelativeResize="0"/>
          <p:nvPr/>
        </p:nvPicPr>
        <p:blipFill>
          <a:blip r:embed="rId3">
            <a:alphaModFix/>
          </a:blip>
          <a:stretch>
            <a:fillRect/>
          </a:stretch>
        </p:blipFill>
        <p:spPr>
          <a:xfrm>
            <a:off x="4676625" y="1278850"/>
            <a:ext cx="4164101" cy="3358149"/>
          </a:xfrm>
          <a:prstGeom prst="rect">
            <a:avLst/>
          </a:prstGeom>
          <a:noFill/>
          <a:ln>
            <a:noFill/>
          </a:ln>
        </p:spPr>
      </p:pic>
      <p:pic>
        <p:nvPicPr>
          <p:cNvPr id="136" name="Google Shape;136;p23"/>
          <p:cNvPicPr preferRelativeResize="0"/>
          <p:nvPr/>
        </p:nvPicPr>
        <p:blipFill>
          <a:blip r:embed="rId4">
            <a:alphaModFix/>
          </a:blip>
          <a:stretch>
            <a:fillRect/>
          </a:stretch>
        </p:blipFill>
        <p:spPr>
          <a:xfrm>
            <a:off x="0" y="1030025"/>
            <a:ext cx="4201304" cy="364607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4"/>
          <p:cNvSpPr txBox="1">
            <a:spLocks noGrp="1"/>
          </p:cNvSpPr>
          <p:nvPr>
            <p:ph type="title"/>
          </p:nvPr>
        </p:nvSpPr>
        <p:spPr>
          <a:xfrm>
            <a:off x="1839150" y="199100"/>
            <a:ext cx="5465700" cy="55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a:latin typeface="Architects Daughter"/>
                <a:ea typeface="Architects Daughter"/>
                <a:cs typeface="Architects Daughter"/>
                <a:sym typeface="Architects Daughter"/>
              </a:rPr>
              <a:t>Improving hand-eye coordination with a game</a:t>
            </a:r>
            <a:endParaRPr sz="2000">
              <a:latin typeface="Architects Daughter"/>
              <a:ea typeface="Architects Daughter"/>
              <a:cs typeface="Architects Daughter"/>
              <a:sym typeface="Architects Daughter"/>
            </a:endParaRPr>
          </a:p>
        </p:txBody>
      </p:sp>
      <p:cxnSp>
        <p:nvCxnSpPr>
          <p:cNvPr id="69" name="Google Shape;69;p14"/>
          <p:cNvCxnSpPr/>
          <p:nvPr/>
        </p:nvCxnSpPr>
        <p:spPr>
          <a:xfrm rot="10800000">
            <a:off x="1839150" y="106538"/>
            <a:ext cx="0" cy="712800"/>
          </a:xfrm>
          <a:prstGeom prst="straightConnector1">
            <a:avLst/>
          </a:prstGeom>
          <a:noFill/>
          <a:ln w="28575" cap="flat" cmpd="sng">
            <a:solidFill>
              <a:srgbClr val="000000"/>
            </a:solidFill>
            <a:prstDash val="solid"/>
            <a:round/>
            <a:headEnd type="none" w="med" len="med"/>
            <a:tailEnd type="none" w="med" len="med"/>
          </a:ln>
        </p:spPr>
      </p:cxnSp>
      <p:cxnSp>
        <p:nvCxnSpPr>
          <p:cNvPr id="70" name="Google Shape;70;p14"/>
          <p:cNvCxnSpPr/>
          <p:nvPr/>
        </p:nvCxnSpPr>
        <p:spPr>
          <a:xfrm rot="10800000">
            <a:off x="7304850" y="117813"/>
            <a:ext cx="0" cy="712800"/>
          </a:xfrm>
          <a:prstGeom prst="straightConnector1">
            <a:avLst/>
          </a:prstGeom>
          <a:noFill/>
          <a:ln w="28575" cap="flat" cmpd="sng">
            <a:solidFill>
              <a:srgbClr val="000000"/>
            </a:solidFill>
            <a:prstDash val="solid"/>
            <a:round/>
            <a:headEnd type="none" w="med" len="med"/>
            <a:tailEnd type="none" w="med" len="med"/>
          </a:ln>
        </p:spPr>
      </p:cxnSp>
      <p:cxnSp>
        <p:nvCxnSpPr>
          <p:cNvPr id="71" name="Google Shape;71;p14"/>
          <p:cNvCxnSpPr/>
          <p:nvPr/>
        </p:nvCxnSpPr>
        <p:spPr>
          <a:xfrm>
            <a:off x="1834950" y="115288"/>
            <a:ext cx="5474100" cy="0"/>
          </a:xfrm>
          <a:prstGeom prst="straightConnector1">
            <a:avLst/>
          </a:prstGeom>
          <a:noFill/>
          <a:ln w="28575" cap="flat" cmpd="sng">
            <a:solidFill>
              <a:srgbClr val="000000"/>
            </a:solidFill>
            <a:prstDash val="solid"/>
            <a:round/>
            <a:headEnd type="none" w="med" len="med"/>
            <a:tailEnd type="none" w="med" len="med"/>
          </a:ln>
        </p:spPr>
      </p:cxnSp>
      <p:pic>
        <p:nvPicPr>
          <p:cNvPr id="72" name="Google Shape;72;p14"/>
          <p:cNvPicPr preferRelativeResize="0"/>
          <p:nvPr/>
        </p:nvPicPr>
        <p:blipFill>
          <a:blip r:embed="rId3">
            <a:alphaModFix/>
          </a:blip>
          <a:stretch>
            <a:fillRect/>
          </a:stretch>
        </p:blipFill>
        <p:spPr>
          <a:xfrm>
            <a:off x="1649675" y="833138"/>
            <a:ext cx="5844649" cy="42038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pic>
        <p:nvPicPr>
          <p:cNvPr id="77" name="Google Shape;77;p15"/>
          <p:cNvPicPr preferRelativeResize="0"/>
          <p:nvPr/>
        </p:nvPicPr>
        <p:blipFill>
          <a:blip r:embed="rId3">
            <a:alphaModFix/>
          </a:blip>
          <a:stretch>
            <a:fillRect/>
          </a:stretch>
        </p:blipFill>
        <p:spPr>
          <a:xfrm>
            <a:off x="1566863" y="747713"/>
            <a:ext cx="6010275" cy="36480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Circuit diagram</a:t>
            </a:r>
            <a:endParaRPr/>
          </a:p>
        </p:txBody>
      </p:sp>
      <p:sp>
        <p:nvSpPr>
          <p:cNvPr id="83" name="Google Shape;83;p16"/>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84" name="Google Shape;84;p16"/>
          <p:cNvPicPr preferRelativeResize="0"/>
          <p:nvPr/>
        </p:nvPicPr>
        <p:blipFill>
          <a:blip r:embed="rId3">
            <a:alphaModFix/>
          </a:blip>
          <a:stretch>
            <a:fillRect/>
          </a:stretch>
        </p:blipFill>
        <p:spPr>
          <a:xfrm>
            <a:off x="0" y="1017721"/>
            <a:ext cx="9144002" cy="383960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7"/>
          <p:cNvPicPr preferRelativeResize="0"/>
          <p:nvPr/>
        </p:nvPicPr>
        <p:blipFill rotWithShape="1">
          <a:blip r:embed="rId3">
            <a:alphaModFix/>
          </a:blip>
          <a:srcRect l="8950" t="-2522" r="3552"/>
          <a:stretch/>
        </p:blipFill>
        <p:spPr>
          <a:xfrm>
            <a:off x="1739050" y="54925"/>
            <a:ext cx="5774600" cy="4949653"/>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Demonstration of the Prototype</a:t>
            </a:r>
            <a:endParaRPr/>
          </a:p>
        </p:txBody>
      </p:sp>
      <p:sp>
        <p:nvSpPr>
          <p:cNvPr id="95" name="Google Shape;95;p18"/>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Autofit/>
          </a:bodyPr>
          <a:lstStyle/>
          <a:p>
            <a:pPr marL="0" lvl="0" indent="0">
              <a:spcAft>
                <a:spcPts val="1600"/>
              </a:spcAft>
              <a:buNone/>
            </a:pPr>
            <a:r>
              <a:rPr lang="da-DK" dirty="0">
                <a:hlinkClick r:id="rId3" tooltip="https://www.youtube.com/watch?v=KwtzAa93t0E"/>
              </a:rPr>
              <a:t>https://www.youtube.com/watch?v=KwtzAa93t0E</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pic>
        <p:nvPicPr>
          <p:cNvPr id="101" name="Google Shape;101;p19"/>
          <p:cNvPicPr preferRelativeResize="0"/>
          <p:nvPr/>
        </p:nvPicPr>
        <p:blipFill>
          <a:blip r:embed="rId3">
            <a:alphaModFix/>
          </a:blip>
          <a:stretch>
            <a:fillRect/>
          </a:stretch>
        </p:blipFill>
        <p:spPr>
          <a:xfrm>
            <a:off x="1745350" y="0"/>
            <a:ext cx="6244598" cy="5035976"/>
          </a:xfrm>
          <a:prstGeom prst="rect">
            <a:avLst/>
          </a:prstGeom>
          <a:noFill/>
          <a:ln>
            <a:noFill/>
          </a:ln>
        </p:spPr>
      </p:pic>
      <p:sp>
        <p:nvSpPr>
          <p:cNvPr id="102" name="Google Shape;102;p19"/>
          <p:cNvSpPr txBox="1">
            <a:spLocks noGrp="1"/>
          </p:cNvSpPr>
          <p:nvPr>
            <p:ph type="body" idx="1"/>
          </p:nvPr>
        </p:nvSpPr>
        <p:spPr>
          <a:xfrm>
            <a:off x="1324075" y="1415925"/>
            <a:ext cx="1135800" cy="281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State</a:t>
            </a:r>
            <a:endParaRPr/>
          </a:p>
          <a:p>
            <a:pPr marL="0" lvl="0" indent="0" algn="l" rtl="0">
              <a:spcBef>
                <a:spcPts val="1600"/>
              </a:spcBef>
              <a:spcAft>
                <a:spcPts val="0"/>
              </a:spcAft>
              <a:buNone/>
            </a:pPr>
            <a:endParaRPr/>
          </a:p>
          <a:p>
            <a:pPr marL="0" lvl="0" indent="0" algn="l" rtl="0">
              <a:spcBef>
                <a:spcPts val="1600"/>
              </a:spcBef>
              <a:spcAft>
                <a:spcPts val="1600"/>
              </a:spcAft>
              <a:buNone/>
            </a:pPr>
            <a:r>
              <a:rPr lang="en"/>
              <a:t>Action </a:t>
            </a:r>
            <a:endParaRPr/>
          </a:p>
        </p:txBody>
      </p:sp>
      <p:cxnSp>
        <p:nvCxnSpPr>
          <p:cNvPr id="103" name="Google Shape;103;p19"/>
          <p:cNvCxnSpPr/>
          <p:nvPr/>
        </p:nvCxnSpPr>
        <p:spPr>
          <a:xfrm>
            <a:off x="2005950" y="1640175"/>
            <a:ext cx="769500" cy="10500"/>
          </a:xfrm>
          <a:prstGeom prst="straightConnector1">
            <a:avLst/>
          </a:prstGeom>
          <a:noFill/>
          <a:ln w="9525" cap="flat" cmpd="sng">
            <a:solidFill>
              <a:schemeClr val="dk2"/>
            </a:solidFill>
            <a:prstDash val="solid"/>
            <a:round/>
            <a:headEnd type="none" w="med" len="med"/>
            <a:tailEnd type="stealth" w="med" len="med"/>
          </a:ln>
        </p:spPr>
      </p:cxnSp>
      <p:cxnSp>
        <p:nvCxnSpPr>
          <p:cNvPr id="104" name="Google Shape;104;p19"/>
          <p:cNvCxnSpPr/>
          <p:nvPr/>
        </p:nvCxnSpPr>
        <p:spPr>
          <a:xfrm rot="10800000" flipH="1">
            <a:off x="2133350" y="2451350"/>
            <a:ext cx="669900" cy="247800"/>
          </a:xfrm>
          <a:prstGeom prst="straightConnector1">
            <a:avLst/>
          </a:prstGeom>
          <a:noFill/>
          <a:ln w="9525" cap="flat" cmpd="sng">
            <a:solidFill>
              <a:schemeClr val="dk2"/>
            </a:solidFill>
            <a:prstDash val="solid"/>
            <a:round/>
            <a:headEnd type="none" w="med" len="med"/>
            <a:tailEnd type="stealth"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graphicFrame>
        <p:nvGraphicFramePr>
          <p:cNvPr id="109" name="Google Shape;109;p20"/>
          <p:cNvGraphicFramePr/>
          <p:nvPr/>
        </p:nvGraphicFramePr>
        <p:xfrm>
          <a:off x="1996125" y="289650"/>
          <a:ext cx="3000000" cy="3000000"/>
        </p:xfrm>
        <a:graphic>
          <a:graphicData uri="http://schemas.openxmlformats.org/drawingml/2006/table">
            <a:tbl>
              <a:tblPr>
                <a:noFill/>
                <a:tableStyleId>{6CE40A9B-F8AB-4B7E-A6D7-9ECCD0AA6207}</a:tableStyleId>
              </a:tblPr>
              <a:tblGrid>
                <a:gridCol w="2376300">
                  <a:extLst>
                    <a:ext uri="{9D8B030D-6E8A-4147-A177-3AD203B41FA5}">
                      <a16:colId xmlns:a16="http://schemas.microsoft.com/office/drawing/2014/main" val="20000"/>
                    </a:ext>
                  </a:extLst>
                </a:gridCol>
                <a:gridCol w="2376300">
                  <a:extLst>
                    <a:ext uri="{9D8B030D-6E8A-4147-A177-3AD203B41FA5}">
                      <a16:colId xmlns:a16="http://schemas.microsoft.com/office/drawing/2014/main" val="20001"/>
                    </a:ext>
                  </a:extLst>
                </a:gridCol>
              </a:tblGrid>
              <a:tr h="412650">
                <a:tc>
                  <a:txBody>
                    <a:bodyPr/>
                    <a:lstStyle/>
                    <a:p>
                      <a:pPr marL="0" lvl="0" indent="0" algn="l" rtl="0">
                        <a:spcBef>
                          <a:spcPts val="0"/>
                        </a:spcBef>
                        <a:spcAft>
                          <a:spcPts val="0"/>
                        </a:spcAft>
                        <a:buNone/>
                      </a:pPr>
                      <a:r>
                        <a:rPr lang="en"/>
                        <a:t>State</a:t>
                      </a:r>
                      <a:endParaRPr/>
                    </a:p>
                  </a:txBody>
                  <a:tcPr marL="91425" marR="91425" marT="91425" marB="91425"/>
                </a:tc>
                <a:tc>
                  <a:txBody>
                    <a:bodyPr/>
                    <a:lstStyle/>
                    <a:p>
                      <a:pPr marL="0" lvl="0" indent="0" algn="l" rtl="0">
                        <a:lnSpc>
                          <a:spcPct val="115000"/>
                        </a:lnSpc>
                        <a:spcBef>
                          <a:spcPts val="0"/>
                        </a:spcBef>
                        <a:spcAft>
                          <a:spcPts val="0"/>
                        </a:spcAft>
                        <a:buNone/>
                      </a:pPr>
                      <a:r>
                        <a:rPr lang="en">
                          <a:latin typeface="Oswald"/>
                          <a:ea typeface="Oswald"/>
                          <a:cs typeface="Oswald"/>
                          <a:sym typeface="Oswald"/>
                        </a:rPr>
                        <a:t>Run-time</a:t>
                      </a:r>
                      <a:endParaRPr>
                        <a:latin typeface="Oswald"/>
                        <a:ea typeface="Oswald"/>
                        <a:cs typeface="Oswald"/>
                        <a:sym typeface="Oswald"/>
                      </a:endParaRPr>
                    </a:p>
                  </a:txBody>
                  <a:tcPr marL="91425" marR="91425" marT="91425" marB="91425"/>
                </a:tc>
                <a:extLst>
                  <a:ext uri="{0D108BD9-81ED-4DB2-BD59-A6C34878D82A}">
                    <a16:rowId xmlns:a16="http://schemas.microsoft.com/office/drawing/2014/main" val="10000"/>
                  </a:ext>
                </a:extLst>
              </a:tr>
              <a:tr h="793275">
                <a:tc>
                  <a:txBody>
                    <a:bodyPr/>
                    <a:lstStyle/>
                    <a:p>
                      <a:pPr marL="0" lvl="0" indent="0" algn="l" rtl="0">
                        <a:lnSpc>
                          <a:spcPct val="115000"/>
                        </a:lnSpc>
                        <a:spcBef>
                          <a:spcPts val="0"/>
                        </a:spcBef>
                        <a:spcAft>
                          <a:spcPts val="0"/>
                        </a:spcAft>
                        <a:buNone/>
                      </a:pPr>
                      <a:r>
                        <a:rPr lang="en">
                          <a:latin typeface="Oswald"/>
                          <a:ea typeface="Oswald"/>
                          <a:cs typeface="Oswald"/>
                          <a:sym typeface="Oswald"/>
                        </a:rPr>
                        <a:t>Affordance</a:t>
                      </a:r>
                      <a:endParaRPr>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None/>
                      </a:pPr>
                      <a:r>
                        <a:rPr lang="en">
                          <a:latin typeface="Oswald"/>
                          <a:ea typeface="Oswald"/>
                          <a:cs typeface="Oswald"/>
                          <a:sym typeface="Oswald"/>
                        </a:rPr>
                        <a:t>Joystick movable in any direction, coloured LEDs in four directions surrounding joystick.</a:t>
                      </a:r>
                      <a:endParaRPr>
                        <a:latin typeface="Oswald"/>
                        <a:ea typeface="Oswald"/>
                        <a:cs typeface="Oswald"/>
                        <a:sym typeface="Oswald"/>
                      </a:endParaRPr>
                    </a:p>
                  </a:txBody>
                  <a:tcPr marL="91425" marR="91425" marT="91425" marB="91425"/>
                </a:tc>
                <a:extLst>
                  <a:ext uri="{0D108BD9-81ED-4DB2-BD59-A6C34878D82A}">
                    <a16:rowId xmlns:a16="http://schemas.microsoft.com/office/drawing/2014/main" val="10001"/>
                  </a:ext>
                </a:extLst>
              </a:tr>
              <a:tr h="592950">
                <a:tc>
                  <a:txBody>
                    <a:bodyPr/>
                    <a:lstStyle/>
                    <a:p>
                      <a:pPr marL="0" lvl="0" indent="0" algn="l" rtl="0">
                        <a:lnSpc>
                          <a:spcPct val="115000"/>
                        </a:lnSpc>
                        <a:spcBef>
                          <a:spcPts val="0"/>
                        </a:spcBef>
                        <a:spcAft>
                          <a:spcPts val="0"/>
                        </a:spcAft>
                        <a:buNone/>
                      </a:pPr>
                      <a:r>
                        <a:rPr lang="en">
                          <a:latin typeface="Oswald"/>
                          <a:ea typeface="Oswald"/>
                          <a:cs typeface="Oswald"/>
                          <a:sym typeface="Oswald"/>
                        </a:rPr>
                        <a:t>Signifier</a:t>
                      </a:r>
                      <a:endParaRPr>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None/>
                      </a:pPr>
                      <a:r>
                        <a:rPr lang="en">
                          <a:latin typeface="Oswald"/>
                          <a:ea typeface="Oswald"/>
                          <a:cs typeface="Oswald"/>
                          <a:sym typeface="Oswald"/>
                        </a:rPr>
                        <a:t>LED light up to show which direction the joystick should be moved.</a:t>
                      </a:r>
                      <a:endParaRPr>
                        <a:latin typeface="Oswald"/>
                        <a:ea typeface="Oswald"/>
                        <a:cs typeface="Oswald"/>
                        <a:sym typeface="Oswald"/>
                      </a:endParaRPr>
                    </a:p>
                  </a:txBody>
                  <a:tcPr marL="91425" marR="91425" marT="91425" marB="91425"/>
                </a:tc>
                <a:extLst>
                  <a:ext uri="{0D108BD9-81ED-4DB2-BD59-A6C34878D82A}">
                    <a16:rowId xmlns:a16="http://schemas.microsoft.com/office/drawing/2014/main" val="10002"/>
                  </a:ext>
                </a:extLst>
              </a:tr>
              <a:tr h="519525">
                <a:tc>
                  <a:txBody>
                    <a:bodyPr/>
                    <a:lstStyle/>
                    <a:p>
                      <a:pPr marL="0" lvl="0" indent="0" algn="l" rtl="0">
                        <a:lnSpc>
                          <a:spcPct val="115000"/>
                        </a:lnSpc>
                        <a:spcBef>
                          <a:spcPts val="0"/>
                        </a:spcBef>
                        <a:spcAft>
                          <a:spcPts val="0"/>
                        </a:spcAft>
                        <a:buNone/>
                      </a:pPr>
                      <a:r>
                        <a:rPr lang="en">
                          <a:latin typeface="Oswald"/>
                          <a:ea typeface="Oswald"/>
                          <a:cs typeface="Oswald"/>
                          <a:sym typeface="Oswald"/>
                        </a:rPr>
                        <a:t>Feed-forward</a:t>
                      </a:r>
                      <a:endParaRPr>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None/>
                      </a:pPr>
                      <a:r>
                        <a:rPr lang="en">
                          <a:latin typeface="Oswald"/>
                          <a:ea typeface="Oswald"/>
                          <a:cs typeface="Oswald"/>
                          <a:sym typeface="Oswald"/>
                        </a:rPr>
                        <a:t>Game explained by audio before movement.</a:t>
                      </a:r>
                      <a:endParaRPr>
                        <a:latin typeface="Oswald"/>
                        <a:ea typeface="Oswald"/>
                        <a:cs typeface="Oswald"/>
                        <a:sym typeface="Oswald"/>
                      </a:endParaRPr>
                    </a:p>
                  </a:txBody>
                  <a:tcPr marL="91425" marR="91425" marT="91425" marB="91425"/>
                </a:tc>
                <a:extLst>
                  <a:ext uri="{0D108BD9-81ED-4DB2-BD59-A6C34878D82A}">
                    <a16:rowId xmlns:a16="http://schemas.microsoft.com/office/drawing/2014/main" val="10003"/>
                  </a:ext>
                </a:extLst>
              </a:tr>
              <a:tr h="642850">
                <a:tc>
                  <a:txBody>
                    <a:bodyPr/>
                    <a:lstStyle/>
                    <a:p>
                      <a:pPr marL="0" lvl="0" indent="0" algn="l" rtl="0">
                        <a:lnSpc>
                          <a:spcPct val="115000"/>
                        </a:lnSpc>
                        <a:spcBef>
                          <a:spcPts val="0"/>
                        </a:spcBef>
                        <a:spcAft>
                          <a:spcPts val="0"/>
                        </a:spcAft>
                        <a:buNone/>
                      </a:pPr>
                      <a:r>
                        <a:rPr lang="en">
                          <a:latin typeface="Oswald"/>
                          <a:ea typeface="Oswald"/>
                          <a:cs typeface="Oswald"/>
                          <a:sym typeface="Oswald"/>
                        </a:rPr>
                        <a:t>Feedback</a:t>
                      </a:r>
                      <a:endParaRPr>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None/>
                      </a:pPr>
                      <a:r>
                        <a:rPr lang="en">
                          <a:latin typeface="Oswald"/>
                          <a:ea typeface="Oswald"/>
                          <a:cs typeface="Oswald"/>
                          <a:sym typeface="Oswald"/>
                        </a:rPr>
                        <a:t>Number display incrementing, when correct movement of the joystick is made.</a:t>
                      </a:r>
                      <a:endParaRPr>
                        <a:latin typeface="Oswald"/>
                        <a:ea typeface="Oswald"/>
                        <a:cs typeface="Oswald"/>
                        <a:sym typeface="Oswald"/>
                      </a:endParaRPr>
                    </a:p>
                  </a:txBody>
                  <a:tcPr marL="91425" marR="91425" marT="91425" marB="91425"/>
                </a:tc>
                <a:extLst>
                  <a:ext uri="{0D108BD9-81ED-4DB2-BD59-A6C34878D82A}">
                    <a16:rowId xmlns:a16="http://schemas.microsoft.com/office/drawing/2014/main" val="10004"/>
                  </a:ext>
                </a:extLst>
              </a:tr>
              <a:tr h="550650">
                <a:tc>
                  <a:txBody>
                    <a:bodyPr/>
                    <a:lstStyle/>
                    <a:p>
                      <a:pPr marL="0" lvl="0" indent="0" algn="l" rtl="0">
                        <a:lnSpc>
                          <a:spcPct val="115000"/>
                        </a:lnSpc>
                        <a:spcBef>
                          <a:spcPts val="0"/>
                        </a:spcBef>
                        <a:spcAft>
                          <a:spcPts val="0"/>
                        </a:spcAft>
                        <a:buNone/>
                      </a:pPr>
                      <a:r>
                        <a:rPr lang="en">
                          <a:latin typeface="Oswald"/>
                          <a:ea typeface="Oswald"/>
                          <a:cs typeface="Oswald"/>
                          <a:sym typeface="Oswald"/>
                        </a:rPr>
                        <a:t>Indicator</a:t>
                      </a:r>
                      <a:endParaRPr>
                        <a:latin typeface="Oswald"/>
                        <a:ea typeface="Oswald"/>
                        <a:cs typeface="Oswald"/>
                        <a:sym typeface="Oswald"/>
                      </a:endParaRPr>
                    </a:p>
                  </a:txBody>
                  <a:tcPr marL="91425" marR="91425" marT="91425" marB="91425"/>
                </a:tc>
                <a:tc>
                  <a:txBody>
                    <a:bodyPr/>
                    <a:lstStyle/>
                    <a:p>
                      <a:pPr marL="0" lvl="0" indent="0" algn="l" rtl="0">
                        <a:lnSpc>
                          <a:spcPct val="115000"/>
                        </a:lnSpc>
                        <a:spcBef>
                          <a:spcPts val="0"/>
                        </a:spcBef>
                        <a:spcAft>
                          <a:spcPts val="0"/>
                        </a:spcAft>
                        <a:buNone/>
                      </a:pPr>
                      <a:r>
                        <a:rPr lang="en">
                          <a:latin typeface="Oswald"/>
                          <a:ea typeface="Oswald"/>
                          <a:cs typeface="Oswald"/>
                          <a:sym typeface="Oswald"/>
                        </a:rPr>
                        <a:t>LED turns off and a new LED lights up.</a:t>
                      </a:r>
                      <a:endParaRPr>
                        <a:latin typeface="Oswald"/>
                        <a:ea typeface="Oswald"/>
                        <a:cs typeface="Oswald"/>
                        <a:sym typeface="Oswald"/>
                      </a:endParaRPr>
                    </a:p>
                  </a:txBody>
                  <a:tcPr marL="91425" marR="91425" marT="91425" marB="91425"/>
                </a:tc>
                <a:extLst>
                  <a:ext uri="{0D108BD9-81ED-4DB2-BD59-A6C34878D82A}">
                    <a16:rowId xmlns:a16="http://schemas.microsoft.com/office/drawing/2014/main" val="10005"/>
                  </a:ext>
                </a:extLst>
              </a:tr>
            </a:tbl>
          </a:graphicData>
        </a:graphic>
      </p:graphicFrame>
      <p:pic>
        <p:nvPicPr>
          <p:cNvPr id="110" name="Google Shape;110;p20"/>
          <p:cNvPicPr preferRelativeResize="0"/>
          <p:nvPr/>
        </p:nvPicPr>
        <p:blipFill rotWithShape="1">
          <a:blip r:embed="rId3">
            <a:alphaModFix/>
          </a:blip>
          <a:srcRect l="10778" t="27909" r="62594" b="39349"/>
          <a:stretch/>
        </p:blipFill>
        <p:spPr>
          <a:xfrm>
            <a:off x="6852800" y="720151"/>
            <a:ext cx="954828" cy="858899"/>
          </a:xfrm>
          <a:prstGeom prst="rect">
            <a:avLst/>
          </a:prstGeom>
          <a:noFill/>
          <a:ln>
            <a:noFill/>
          </a:ln>
          <a:effectLst>
            <a:outerShdw blurRad="57150" dist="19050" dir="5400000" algn="bl" rotWithShape="0">
              <a:srgbClr val="000000">
                <a:alpha val="50000"/>
              </a:srgbClr>
            </a:outerShdw>
          </a:effectLst>
        </p:spPr>
      </p:pic>
      <p:pic>
        <p:nvPicPr>
          <p:cNvPr id="111" name="Google Shape;111;p20"/>
          <p:cNvPicPr preferRelativeResize="0"/>
          <p:nvPr/>
        </p:nvPicPr>
        <p:blipFill rotWithShape="1">
          <a:blip r:embed="rId3">
            <a:alphaModFix/>
          </a:blip>
          <a:srcRect l="48878" t="78681" r="13612" b="-1259"/>
          <a:stretch/>
        </p:blipFill>
        <p:spPr>
          <a:xfrm>
            <a:off x="6832738" y="1748525"/>
            <a:ext cx="1869628" cy="823224"/>
          </a:xfrm>
          <a:prstGeom prst="rect">
            <a:avLst/>
          </a:prstGeom>
          <a:noFill/>
          <a:ln>
            <a:noFill/>
          </a:ln>
          <a:effectLst>
            <a:outerShdw blurRad="57150" dist="19050" dir="5400000" algn="bl" rotWithShape="0">
              <a:srgbClr val="000000">
                <a:alpha val="50000"/>
              </a:srgbClr>
            </a:outerShdw>
          </a:effectLst>
        </p:spPr>
      </p:pic>
      <p:pic>
        <p:nvPicPr>
          <p:cNvPr id="112" name="Google Shape;112;p20"/>
          <p:cNvPicPr preferRelativeResize="0"/>
          <p:nvPr/>
        </p:nvPicPr>
        <p:blipFill rotWithShape="1">
          <a:blip r:embed="rId3">
            <a:alphaModFix/>
          </a:blip>
          <a:srcRect l="37564" t="33760" r="44107" b="56609"/>
          <a:stretch/>
        </p:blipFill>
        <p:spPr>
          <a:xfrm>
            <a:off x="6852803" y="3491500"/>
            <a:ext cx="1209600" cy="464925"/>
          </a:xfrm>
          <a:prstGeom prst="rect">
            <a:avLst/>
          </a:prstGeom>
          <a:noFill/>
          <a:ln>
            <a:noFill/>
          </a:ln>
          <a:effectLst>
            <a:outerShdw blurRad="57150" dist="19050" dir="5400000" algn="bl" rotWithShape="0">
              <a:srgbClr val="000000">
                <a:alpha val="50000"/>
              </a:srgbClr>
            </a:outerShdw>
          </a:effectLst>
        </p:spPr>
      </p:pic>
      <p:pic>
        <p:nvPicPr>
          <p:cNvPr id="113" name="Google Shape;113;p20"/>
          <p:cNvPicPr preferRelativeResize="0"/>
          <p:nvPr/>
        </p:nvPicPr>
        <p:blipFill rotWithShape="1">
          <a:blip r:embed="rId3">
            <a:alphaModFix/>
          </a:blip>
          <a:srcRect l="49427" t="76591" r="14097"/>
          <a:stretch/>
        </p:blipFill>
        <p:spPr>
          <a:xfrm>
            <a:off x="6852800" y="4123325"/>
            <a:ext cx="1829500" cy="858899"/>
          </a:xfrm>
          <a:prstGeom prst="rect">
            <a:avLst/>
          </a:prstGeom>
          <a:noFill/>
          <a:ln>
            <a:noFill/>
          </a:ln>
          <a:effectLst>
            <a:outerShdw blurRad="57150" dist="19050" dir="5400000" algn="bl" rotWithShape="0">
              <a:srgbClr val="000000">
                <a:alpha val="50000"/>
              </a:srgbClr>
            </a:outerShdw>
          </a:effectLst>
        </p:spPr>
      </p:pic>
      <p:sp>
        <p:nvSpPr>
          <p:cNvPr id="114" name="Google Shape;114;p20"/>
          <p:cNvSpPr/>
          <p:nvPr/>
        </p:nvSpPr>
        <p:spPr>
          <a:xfrm>
            <a:off x="6908975" y="4645450"/>
            <a:ext cx="248700" cy="264600"/>
          </a:xfrm>
          <a:prstGeom prst="mathMultiply">
            <a:avLst>
              <a:gd name="adj1" fmla="val 23520"/>
            </a:avLst>
          </a:pr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0"/>
          <p:cNvSpPr/>
          <p:nvPr/>
        </p:nvSpPr>
        <p:spPr>
          <a:xfrm rot="2700000">
            <a:off x="7643229" y="4689508"/>
            <a:ext cx="248619" cy="176494"/>
          </a:xfrm>
          <a:prstGeom prst="rightArrow">
            <a:avLst>
              <a:gd name="adj1" fmla="val 50000"/>
              <a:gd name="adj2" fmla="val 50000"/>
            </a:avLst>
          </a:prstGeom>
          <a:solidFill>
            <a:srgbClr val="00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6" name="Google Shape;116;p20"/>
          <p:cNvPicPr preferRelativeResize="0"/>
          <p:nvPr/>
        </p:nvPicPr>
        <p:blipFill>
          <a:blip r:embed="rId4">
            <a:alphaModFix/>
          </a:blip>
          <a:stretch>
            <a:fillRect/>
          </a:stretch>
        </p:blipFill>
        <p:spPr>
          <a:xfrm>
            <a:off x="6852800" y="2571750"/>
            <a:ext cx="764451" cy="7644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1"/>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Mental Model - Setup</a:t>
            </a:r>
            <a:endParaRPr/>
          </a:p>
        </p:txBody>
      </p:sp>
      <p:sp>
        <p:nvSpPr>
          <p:cNvPr id="122" name="Google Shape;122;p21"/>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Interactive whiteboard</a:t>
            </a:r>
            <a:endParaRPr/>
          </a:p>
          <a:p>
            <a:pPr marL="0" lvl="0" indent="0" algn="l" rtl="0">
              <a:spcBef>
                <a:spcPts val="1600"/>
              </a:spcBef>
              <a:spcAft>
                <a:spcPts val="0"/>
              </a:spcAft>
              <a:buNone/>
            </a:pPr>
            <a:r>
              <a:rPr lang="en"/>
              <a:t>Discord</a:t>
            </a:r>
            <a:endParaRPr/>
          </a:p>
          <a:p>
            <a:pPr marL="0" lvl="0" indent="0" algn="l" rtl="0">
              <a:spcBef>
                <a:spcPts val="1600"/>
              </a:spcBef>
              <a:spcAft>
                <a:spcPts val="1600"/>
              </a:spcAft>
              <a:buNone/>
            </a:pPr>
            <a:r>
              <a:rPr lang="en"/>
              <a:t>OBS</a:t>
            </a:r>
            <a:endParaRPr/>
          </a:p>
        </p:txBody>
      </p:sp>
      <p:pic>
        <p:nvPicPr>
          <p:cNvPr id="123" name="Google Shape;123;p21"/>
          <p:cNvPicPr preferRelativeResize="0"/>
          <p:nvPr/>
        </p:nvPicPr>
        <p:blipFill rotWithShape="1">
          <a:blip r:embed="rId3">
            <a:alphaModFix/>
          </a:blip>
          <a:srcRect l="8961" t="6480" r="15223" b="7792"/>
          <a:stretch/>
        </p:blipFill>
        <p:spPr>
          <a:xfrm>
            <a:off x="3379875" y="1455425"/>
            <a:ext cx="4506200" cy="2768075"/>
          </a:xfrm>
          <a:prstGeom prst="rect">
            <a:avLst/>
          </a:prstGeom>
          <a:noFill/>
          <a:ln>
            <a:noFill/>
          </a:ln>
        </p:spPr>
      </p:pic>
    </p:spTree>
  </p:cSld>
  <p:clrMapOvr>
    <a:masterClrMapping/>
  </p:clrMapOvr>
</p:sld>
</file>

<file path=ppt/theme/theme1.xml><?xml version="1.0" encoding="utf-8"?>
<a:theme xmlns:a="http://schemas.openxmlformats.org/drawingml/2006/main"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521</Words>
  <Application>Microsoft Office PowerPoint</Application>
  <PresentationFormat>Skærmshow (16:9)</PresentationFormat>
  <Paragraphs>56</Paragraphs>
  <Slides>11</Slides>
  <Notes>11</Notes>
  <HiddenSlides>0</HiddenSlides>
  <MMClips>0</MMClips>
  <ScaleCrop>false</ScaleCrop>
  <HeadingPairs>
    <vt:vector size="6" baseType="variant">
      <vt:variant>
        <vt:lpstr>Benyttede skrifttyper</vt:lpstr>
      </vt:variant>
      <vt:variant>
        <vt:i4>5</vt:i4>
      </vt:variant>
      <vt:variant>
        <vt:lpstr>Tema</vt:lpstr>
      </vt:variant>
      <vt:variant>
        <vt:i4>1</vt:i4>
      </vt:variant>
      <vt:variant>
        <vt:lpstr>Slidetitler</vt:lpstr>
      </vt:variant>
      <vt:variant>
        <vt:i4>11</vt:i4>
      </vt:variant>
    </vt:vector>
  </HeadingPairs>
  <TitlesOfParts>
    <vt:vector size="17" baseType="lpstr">
      <vt:lpstr>Oswald</vt:lpstr>
      <vt:lpstr>Architects Daughter</vt:lpstr>
      <vt:lpstr>Economica</vt:lpstr>
      <vt:lpstr>Open Sans</vt:lpstr>
      <vt:lpstr>Arial</vt:lpstr>
      <vt:lpstr>Luxe</vt:lpstr>
      <vt:lpstr>MTA-20438</vt:lpstr>
      <vt:lpstr>Improving hand-eye coordination with a game</vt:lpstr>
      <vt:lpstr>PowerPoint-præsentation</vt:lpstr>
      <vt:lpstr>Circuit diagram</vt:lpstr>
      <vt:lpstr>PowerPoint-præsentation</vt:lpstr>
      <vt:lpstr>Demonstration of the Prototype</vt:lpstr>
      <vt:lpstr>PowerPoint-præsentation</vt:lpstr>
      <vt:lpstr>PowerPoint-præsentation</vt:lpstr>
      <vt:lpstr>Mental Model - Setup</vt:lpstr>
      <vt:lpstr>PowerPoint-præsentation</vt:lpstr>
      <vt:lpstr>PowerPoint-præsentation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MTA-20438</dc:title>
  <cp:lastModifiedBy>Louise Nielsen</cp:lastModifiedBy>
  <cp:revision>1</cp:revision>
  <dcterms:modified xsi:type="dcterms:W3CDTF">2020-04-29T11:09:48Z</dcterms:modified>
</cp:coreProperties>
</file>